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67468-991F-4037-A9BC-69D783403F21}" type="datetimeFigureOut">
              <a:rPr lang="en-US"/>
              <a:pPr>
                <a:defRPr/>
              </a:pPr>
              <a:t>2/27/2011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791E6-B9B4-4291-95E2-CF73797F6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36330-232B-4B61-AC4F-320528CC736F}" type="datetimeFigureOut">
              <a:rPr lang="en-US"/>
              <a:pPr>
                <a:defRPr/>
              </a:pPr>
              <a:t>2/27/2011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302F4-E7BE-40CC-A2D1-9EB56D429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4E0B4-74D3-445F-B075-BF0E4100BB87}" type="datetimeFigureOut">
              <a:rPr lang="en-US"/>
              <a:pPr>
                <a:defRPr/>
              </a:pPr>
              <a:t>2/27/2011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E224B-48E7-4C86-ACF5-D2B121413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E8101-B0D6-43CF-9D87-77BC93D52023}" type="datetimeFigureOut">
              <a:rPr lang="en-US"/>
              <a:pPr>
                <a:defRPr/>
              </a:pPr>
              <a:t>2/27/2011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67878-A1D9-4099-8498-53AFF7F63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85CB4-C997-41B4-A05F-8DB033E7812B}" type="datetimeFigureOut">
              <a:rPr lang="en-US"/>
              <a:pPr>
                <a:defRPr/>
              </a:pPr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D1DCA-339E-43C5-8407-A0F9544F7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A18FF-1F27-44F7-8154-5588A226AF39}" type="datetimeFigureOut">
              <a:rPr lang="en-US"/>
              <a:pPr>
                <a:defRPr/>
              </a:pPr>
              <a:t>2/27/2011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AA245-7CFD-45EB-82B9-3F8A8C3D8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31807-BCA3-4788-AF14-90C8318C312B}" type="datetimeFigureOut">
              <a:rPr lang="en-US"/>
              <a:pPr>
                <a:defRPr/>
              </a:pPr>
              <a:t>2/27/2011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75DEC-E85B-4174-ABEC-C82698BC4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29EA7-D8D8-47E9-9C5B-3D491BC87D5A}" type="datetimeFigureOut">
              <a:rPr lang="en-US"/>
              <a:pPr>
                <a:defRPr/>
              </a:pPr>
              <a:t>2/27/2011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E7C02-FB34-4BC7-A6F7-F988E6C5B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4FFD5-5CB0-437A-9408-502BE7D5E4E6}" type="datetimeFigureOut">
              <a:rPr lang="en-US"/>
              <a:pPr>
                <a:defRPr/>
              </a:pPr>
              <a:t>2/27/2011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06234-1276-4D77-BA24-29B541107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E1B0C-EBD5-44D8-B6A0-EA006ED4C493}" type="datetimeFigureOut">
              <a:rPr lang="en-US"/>
              <a:pPr>
                <a:defRPr/>
              </a:pPr>
              <a:t>2/27/2011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FECDF-3322-4001-9885-E33A0A8EB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88EB1-2012-4710-BF82-6AD54D11CA8C}" type="datetimeFigureOut">
              <a:rPr lang="en-US"/>
              <a:pPr>
                <a:defRPr/>
              </a:pPr>
              <a:t>2/27/2011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56520-6B33-4EC4-8A6A-B720E415C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C254A6-16D8-4BB7-A83E-1B9D0E68900E}" type="datetimeFigureOut">
              <a:rPr lang="en-US"/>
              <a:pPr>
                <a:defRPr/>
              </a:pPr>
              <a:t>2/27/2011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55BCA8-0B7E-4B37-BAD0-DA91E8EB2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81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969696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969696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80808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mtClean="0"/>
              <a:t>STBI pada Perpustakaan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err="1" smtClean="0"/>
              <a:t>Koleksi</a:t>
            </a:r>
            <a:r>
              <a:rPr lang="en-US" sz="2400" dirty="0" smtClean="0"/>
              <a:t> </a:t>
            </a:r>
            <a:r>
              <a:rPr lang="en-US" sz="2400" dirty="0" err="1" smtClean="0"/>
              <a:t>Perpustakaan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Database</a:t>
            </a:r>
          </a:p>
          <a:p>
            <a:pPr>
              <a:lnSpc>
                <a:spcPct val="90000"/>
              </a:lnSpc>
            </a:pPr>
            <a:r>
              <a:rPr lang="en-US" sz="2400" dirty="0" err="1" smtClean="0"/>
              <a:t>Katalog</a:t>
            </a:r>
            <a:r>
              <a:rPr lang="en-US" sz="2400" dirty="0" smtClean="0"/>
              <a:t> </a:t>
            </a:r>
            <a:r>
              <a:rPr lang="en-US" sz="2400" dirty="0" err="1" smtClean="0"/>
              <a:t>perpustakaan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STBI.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katalog</a:t>
            </a:r>
            <a:r>
              <a:rPr lang="en-US" sz="2400" dirty="0" smtClean="0"/>
              <a:t>, </a:t>
            </a:r>
            <a:r>
              <a:rPr lang="en-US" sz="2400" dirty="0" err="1" smtClean="0"/>
              <a:t>pengguna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pencarian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</a:t>
            </a:r>
            <a:r>
              <a:rPr lang="en-US" sz="2400" dirty="0" smtClean="0"/>
              <a:t>/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perpustakaan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diinginkan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koleksi</a:t>
            </a:r>
            <a:r>
              <a:rPr lang="en-US" sz="2400" dirty="0" smtClean="0"/>
              <a:t> </a:t>
            </a:r>
            <a:r>
              <a:rPr lang="en-US" sz="2400" dirty="0" err="1" smtClean="0"/>
              <a:t>perpustakaan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Melalui</a:t>
            </a:r>
            <a:r>
              <a:rPr lang="en-US" sz="2400" dirty="0" smtClean="0"/>
              <a:t> Call number yang </a:t>
            </a:r>
            <a:r>
              <a:rPr lang="en-US" sz="2400" dirty="0" err="1" smtClean="0"/>
              <a:t>tersedia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katalog</a:t>
            </a:r>
            <a:r>
              <a:rPr lang="en-US" sz="2400" dirty="0" smtClean="0"/>
              <a:t>, </a:t>
            </a:r>
            <a:r>
              <a:rPr lang="en-US" sz="2400" dirty="0" err="1" smtClean="0"/>
              <a:t>pengguna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memanggil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rak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unsur</a:t>
            </a:r>
            <a:r>
              <a:rPr lang="en-US" sz="2400" dirty="0" smtClean="0"/>
              <a:t> database (</a:t>
            </a:r>
            <a:r>
              <a:rPr lang="en-US" sz="2400" dirty="0" err="1" smtClean="0"/>
              <a:t>jajaran</a:t>
            </a:r>
            <a:r>
              <a:rPr lang="en-US" sz="2400" dirty="0" smtClean="0"/>
              <a:t> </a:t>
            </a:r>
            <a:r>
              <a:rPr lang="en-US" sz="2400" dirty="0" err="1" smtClean="0"/>
              <a:t>koleksi</a:t>
            </a:r>
            <a:r>
              <a:rPr lang="en-US" sz="2400" dirty="0" smtClean="0"/>
              <a:t>), </a:t>
            </a:r>
            <a:r>
              <a:rPr lang="en-US" sz="2400" dirty="0" err="1" smtClean="0"/>
              <a:t>alat</a:t>
            </a:r>
            <a:r>
              <a:rPr lang="en-US" sz="2400" dirty="0" smtClean="0"/>
              <a:t> bantu </a:t>
            </a:r>
            <a:r>
              <a:rPr lang="en-US" sz="2400" dirty="0" err="1" smtClean="0"/>
              <a:t>penelusuran</a:t>
            </a:r>
            <a:r>
              <a:rPr lang="en-US" sz="2400" dirty="0" smtClean="0"/>
              <a:t> (</a:t>
            </a:r>
            <a:r>
              <a:rPr lang="en-US" sz="2400" dirty="0" err="1" smtClean="0"/>
              <a:t>katalog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user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pencari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 err="1" smtClean="0"/>
              <a:t>Prinsipnya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katalog</a:t>
            </a:r>
            <a:r>
              <a:rPr lang="en-US" sz="2400" dirty="0" smtClean="0"/>
              <a:t> manual (</a:t>
            </a:r>
            <a:r>
              <a:rPr lang="en-US" sz="2400" dirty="0" err="1" smtClean="0"/>
              <a:t>kartu</a:t>
            </a:r>
            <a:r>
              <a:rPr lang="en-US" sz="2400" dirty="0" smtClean="0"/>
              <a:t>, </a:t>
            </a:r>
            <a:r>
              <a:rPr lang="en-US" sz="2400" dirty="0" err="1" smtClean="0"/>
              <a:t>buku</a:t>
            </a:r>
            <a:r>
              <a:rPr lang="en-US" sz="2400" dirty="0" smtClean="0"/>
              <a:t>)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katalog</a:t>
            </a:r>
            <a:r>
              <a:rPr lang="en-US" sz="2400" dirty="0" smtClean="0"/>
              <a:t> online.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4000" smtClean="0"/>
              <a:t/>
            </a:r>
            <a:br>
              <a:rPr sz="4000" smtClean="0"/>
            </a:br>
            <a:r>
              <a:rPr sz="4000" smtClean="0"/>
              <a:t/>
            </a:r>
            <a:br>
              <a:rPr sz="4000" smtClean="0"/>
            </a:br>
            <a:endParaRPr sz="4000" smtClean="0"/>
          </a:p>
        </p:txBody>
      </p:sp>
      <p:sp>
        <p:nvSpPr>
          <p:cNvPr id="8195" name="Text Placeholder 24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endParaRPr lang="id-ID" smtClean="0"/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457200" y="2057400"/>
            <a:ext cx="8239125" cy="2828925"/>
            <a:chOff x="1728" y="3368"/>
            <a:chExt cx="9648" cy="3312"/>
          </a:xfrm>
        </p:grpSpPr>
        <p:sp>
          <p:nvSpPr>
            <p:cNvPr id="8198" name="Line 5"/>
            <p:cNvSpPr>
              <a:spLocks noChangeShapeType="1"/>
            </p:cNvSpPr>
            <p:nvPr/>
          </p:nvSpPr>
          <p:spPr bwMode="auto">
            <a:xfrm flipH="1" flipV="1">
              <a:off x="8640" y="4088"/>
              <a:ext cx="432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8199" name="Group 6"/>
            <p:cNvGrpSpPr>
              <a:grpSpLocks/>
            </p:cNvGrpSpPr>
            <p:nvPr/>
          </p:nvGrpSpPr>
          <p:grpSpPr bwMode="auto">
            <a:xfrm>
              <a:off x="1728" y="3368"/>
              <a:ext cx="9648" cy="3312"/>
              <a:chOff x="1728" y="2448"/>
              <a:chExt cx="9648" cy="3312"/>
            </a:xfrm>
          </p:grpSpPr>
          <p:sp>
            <p:nvSpPr>
              <p:cNvPr id="8200" name="Rectangle 7"/>
              <p:cNvSpPr>
                <a:spLocks noChangeArrowheads="1"/>
              </p:cNvSpPr>
              <p:nvPr/>
            </p:nvSpPr>
            <p:spPr bwMode="auto">
              <a:xfrm>
                <a:off x="1728" y="3744"/>
                <a:ext cx="1296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b="1">
                    <a:solidFill>
                      <a:schemeClr val="bg2"/>
                    </a:solidFill>
                    <a:latin typeface="Constantia" pitchFamily="18" charset="0"/>
                  </a:rPr>
                  <a:t>DATA REKAM</a:t>
                </a:r>
                <a:endParaRPr lang="en-US">
                  <a:solidFill>
                    <a:schemeClr val="bg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8201" name="AutoShape 8"/>
              <p:cNvSpPr>
                <a:spLocks noChangeArrowheads="1"/>
              </p:cNvSpPr>
              <p:nvPr/>
            </p:nvSpPr>
            <p:spPr bwMode="auto">
              <a:xfrm>
                <a:off x="3456" y="3888"/>
                <a:ext cx="1728" cy="576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 sz="1200" b="1">
                    <a:solidFill>
                      <a:schemeClr val="bg2"/>
                    </a:solidFill>
                    <a:latin typeface="Constantia" pitchFamily="18" charset="0"/>
                  </a:rPr>
                  <a:t>PENGOLAHAN</a:t>
                </a:r>
                <a:endParaRPr lang="en-US">
                  <a:solidFill>
                    <a:schemeClr val="bg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8202" name="AutoShape 9"/>
              <p:cNvSpPr>
                <a:spLocks noChangeArrowheads="1"/>
              </p:cNvSpPr>
              <p:nvPr/>
            </p:nvSpPr>
            <p:spPr bwMode="auto">
              <a:xfrm>
                <a:off x="5328" y="2448"/>
                <a:ext cx="1872" cy="864"/>
              </a:xfrm>
              <a:prstGeom prst="hexagon">
                <a:avLst>
                  <a:gd name="adj" fmla="val 54167"/>
                  <a:gd name="vf" fmla="val 11547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000" b="1">
                    <a:solidFill>
                      <a:schemeClr val="bg2"/>
                    </a:solidFill>
                    <a:latin typeface="Constantia" pitchFamily="18" charset="0"/>
                  </a:rPr>
                  <a:t>INDEKS</a:t>
                </a:r>
              </a:p>
              <a:p>
                <a:pPr algn="ctr"/>
                <a:r>
                  <a:rPr lang="en-US" sz="1200" b="1">
                    <a:solidFill>
                      <a:schemeClr val="bg2"/>
                    </a:solidFill>
                    <a:latin typeface="Constantia" pitchFamily="18" charset="0"/>
                  </a:rPr>
                  <a:t>KATALOG</a:t>
                </a:r>
                <a:endParaRPr lang="en-US">
                  <a:solidFill>
                    <a:schemeClr val="bg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8203" name="AutoShape 10"/>
              <p:cNvSpPr>
                <a:spLocks noChangeArrowheads="1"/>
              </p:cNvSpPr>
              <p:nvPr/>
            </p:nvSpPr>
            <p:spPr bwMode="auto">
              <a:xfrm>
                <a:off x="9936" y="3312"/>
                <a:ext cx="1440" cy="2016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sz="1200">
                  <a:latin typeface="Constantia" pitchFamily="18" charset="0"/>
                </a:endParaRPr>
              </a:p>
              <a:p>
                <a:pPr algn="ctr"/>
                <a:r>
                  <a:rPr lang="en-US" sz="1200" b="1">
                    <a:solidFill>
                      <a:schemeClr val="bg2"/>
                    </a:solidFill>
                    <a:latin typeface="Constantia" pitchFamily="18" charset="0"/>
                  </a:rPr>
                  <a:t>PEM-AKAI</a:t>
                </a:r>
                <a:endParaRPr lang="en-US">
                  <a:solidFill>
                    <a:schemeClr val="bg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8204" name="AutoShape 11"/>
              <p:cNvSpPr>
                <a:spLocks noChangeArrowheads="1"/>
              </p:cNvSpPr>
              <p:nvPr/>
            </p:nvSpPr>
            <p:spPr bwMode="auto">
              <a:xfrm>
                <a:off x="5472" y="4896"/>
                <a:ext cx="1872" cy="864"/>
              </a:xfrm>
              <a:prstGeom prst="hexagon">
                <a:avLst>
                  <a:gd name="adj" fmla="val 54167"/>
                  <a:gd name="vf" fmla="val 11547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b="1">
                    <a:solidFill>
                      <a:schemeClr val="bg2"/>
                    </a:solidFill>
                    <a:latin typeface="Constantia" pitchFamily="18" charset="0"/>
                  </a:rPr>
                  <a:t>INDEKS</a:t>
                </a:r>
              </a:p>
              <a:p>
                <a:pPr algn="ctr"/>
                <a:r>
                  <a:rPr lang="en-US" sz="1200" b="1">
                    <a:solidFill>
                      <a:schemeClr val="bg2"/>
                    </a:solidFill>
                    <a:latin typeface="Constantia" pitchFamily="18" charset="0"/>
                  </a:rPr>
                  <a:t>KATALOG</a:t>
                </a:r>
                <a:endParaRPr lang="en-US">
                  <a:solidFill>
                    <a:schemeClr val="bg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8205" name="AutoShape 12"/>
              <p:cNvSpPr>
                <a:spLocks noChangeArrowheads="1"/>
              </p:cNvSpPr>
              <p:nvPr/>
            </p:nvSpPr>
            <p:spPr bwMode="auto">
              <a:xfrm>
                <a:off x="8064" y="3888"/>
                <a:ext cx="1440" cy="72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b="1">
                    <a:solidFill>
                      <a:schemeClr val="bg2"/>
                    </a:solidFill>
                    <a:latin typeface="Constantia" pitchFamily="18" charset="0"/>
                  </a:rPr>
                  <a:t>TEMU KEMBALI</a:t>
                </a:r>
                <a:endParaRPr lang="en-US">
                  <a:solidFill>
                    <a:schemeClr val="bg2"/>
                  </a:solidFill>
                  <a:latin typeface="Constantia" pitchFamily="18" charset="0"/>
                </a:endParaRPr>
              </a:p>
            </p:txBody>
          </p:sp>
          <p:sp>
            <p:nvSpPr>
              <p:cNvPr id="8206" name="Line 13"/>
              <p:cNvSpPr>
                <a:spLocks noChangeShapeType="1"/>
              </p:cNvSpPr>
              <p:nvPr/>
            </p:nvSpPr>
            <p:spPr bwMode="auto">
              <a:xfrm>
                <a:off x="3024" y="4176"/>
                <a:ext cx="43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07" name="Line 14"/>
              <p:cNvSpPr>
                <a:spLocks noChangeShapeType="1"/>
              </p:cNvSpPr>
              <p:nvPr/>
            </p:nvSpPr>
            <p:spPr bwMode="auto">
              <a:xfrm>
                <a:off x="4032" y="4464"/>
                <a:ext cx="864" cy="86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08" name="Line 15"/>
              <p:cNvSpPr>
                <a:spLocks noChangeShapeType="1"/>
              </p:cNvSpPr>
              <p:nvPr/>
            </p:nvSpPr>
            <p:spPr bwMode="auto">
              <a:xfrm flipH="1">
                <a:off x="4032" y="2880"/>
                <a:ext cx="720" cy="100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09" name="Line 16"/>
              <p:cNvSpPr>
                <a:spLocks noChangeShapeType="1"/>
              </p:cNvSpPr>
              <p:nvPr/>
            </p:nvSpPr>
            <p:spPr bwMode="auto">
              <a:xfrm>
                <a:off x="4896" y="5328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10" name="Line 17"/>
              <p:cNvSpPr>
                <a:spLocks noChangeShapeType="1"/>
              </p:cNvSpPr>
              <p:nvPr/>
            </p:nvSpPr>
            <p:spPr bwMode="auto">
              <a:xfrm>
                <a:off x="4752" y="2880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11" name="Line 18"/>
              <p:cNvSpPr>
                <a:spLocks noChangeShapeType="1"/>
              </p:cNvSpPr>
              <p:nvPr/>
            </p:nvSpPr>
            <p:spPr bwMode="auto">
              <a:xfrm>
                <a:off x="7200" y="2880"/>
                <a:ext cx="345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12" name="Line 19"/>
              <p:cNvSpPr>
                <a:spLocks noChangeShapeType="1"/>
              </p:cNvSpPr>
              <p:nvPr/>
            </p:nvSpPr>
            <p:spPr bwMode="auto">
              <a:xfrm>
                <a:off x="10656" y="2880"/>
                <a:ext cx="0" cy="4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13" name="Line 20"/>
              <p:cNvSpPr>
                <a:spLocks noChangeShapeType="1"/>
              </p:cNvSpPr>
              <p:nvPr/>
            </p:nvSpPr>
            <p:spPr bwMode="auto">
              <a:xfrm flipH="1">
                <a:off x="9504" y="4320"/>
                <a:ext cx="43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14" name="Line 21"/>
              <p:cNvSpPr>
                <a:spLocks noChangeShapeType="1"/>
              </p:cNvSpPr>
              <p:nvPr/>
            </p:nvSpPr>
            <p:spPr bwMode="auto">
              <a:xfrm flipV="1">
                <a:off x="7056" y="3024"/>
                <a:ext cx="0" cy="20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15" name="Line 22"/>
              <p:cNvSpPr>
                <a:spLocks noChangeShapeType="1"/>
              </p:cNvSpPr>
              <p:nvPr/>
            </p:nvSpPr>
            <p:spPr bwMode="auto">
              <a:xfrm flipH="1">
                <a:off x="7056" y="3168"/>
                <a:ext cx="15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16" name="Line 23"/>
              <p:cNvSpPr>
                <a:spLocks noChangeShapeType="1"/>
              </p:cNvSpPr>
              <p:nvPr/>
            </p:nvSpPr>
            <p:spPr bwMode="auto">
              <a:xfrm flipH="1">
                <a:off x="7056" y="5040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17" name="Line 24"/>
              <p:cNvSpPr>
                <a:spLocks noChangeShapeType="1"/>
              </p:cNvSpPr>
              <p:nvPr/>
            </p:nvSpPr>
            <p:spPr bwMode="auto">
              <a:xfrm flipH="1">
                <a:off x="8352" y="4608"/>
                <a:ext cx="576" cy="4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d-ID"/>
              </a:p>
            </p:txBody>
          </p:sp>
        </p:grpSp>
      </p:grpSp>
      <p:sp>
        <p:nvSpPr>
          <p:cNvPr id="8197" name="Rectangle 25"/>
          <p:cNvSpPr>
            <a:spLocks noChangeArrowheads="1"/>
          </p:cNvSpPr>
          <p:nvPr/>
        </p:nvSpPr>
        <p:spPr bwMode="auto">
          <a:xfrm>
            <a:off x="381000" y="762000"/>
            <a:ext cx="838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latin typeface="Constantia" pitchFamily="18" charset="0"/>
              </a:rPr>
              <a:t>PERPUSTAKAAN SEBAGAI SISTEM INFORMASI &amp; TEMU BALIK INFORMASI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2400"/>
            <a:ext cx="8080248" cy="609600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2800" b="0" dirty="0" smtClean="0"/>
              <a:t>PENGINDEKSAN</a:t>
            </a:r>
            <a:br>
              <a:rPr lang="en-US" sz="2800" b="0" dirty="0" smtClean="0"/>
            </a:br>
            <a:r>
              <a:rPr lang="en-US" sz="2800" b="0" dirty="0" smtClean="0"/>
              <a:t>(PEMBENTUKAN INDEKS, KATALOG, BIBLIOGRAFI)</a:t>
            </a:r>
          </a:p>
        </p:txBody>
      </p:sp>
      <p:sp>
        <p:nvSpPr>
          <p:cNvPr id="1029" name="Subtitle 37"/>
          <p:cNvSpPr>
            <a:spLocks noGrp="1"/>
          </p:cNvSpPr>
          <p:nvPr>
            <p:ph type="subTitle" idx="1"/>
          </p:nvPr>
        </p:nvSpPr>
        <p:spPr>
          <a:xfrm>
            <a:off x="533400" y="914400"/>
            <a:ext cx="8077200" cy="5943600"/>
          </a:xfrm>
        </p:spPr>
        <p:txBody>
          <a:bodyPr/>
          <a:lstStyle/>
          <a:p>
            <a:pPr marR="0"/>
            <a:endParaRPr lang="id-ID" smtClean="0"/>
          </a:p>
        </p:txBody>
      </p:sp>
      <p:grpSp>
        <p:nvGrpSpPr>
          <p:cNvPr id="1030" name="Group 4"/>
          <p:cNvGrpSpPr>
            <a:grpSpLocks/>
          </p:cNvGrpSpPr>
          <p:nvPr/>
        </p:nvGrpSpPr>
        <p:grpSpPr bwMode="auto">
          <a:xfrm>
            <a:off x="533400" y="1219200"/>
            <a:ext cx="7429500" cy="5413375"/>
            <a:chOff x="2880" y="3141"/>
            <a:chExt cx="11340" cy="8524"/>
          </a:xfrm>
        </p:grpSpPr>
        <p:sp>
          <p:nvSpPr>
            <p:cNvPr id="1031" name="Rectangle 5"/>
            <p:cNvSpPr>
              <a:spLocks noChangeArrowheads="1"/>
            </p:cNvSpPr>
            <p:nvPr/>
          </p:nvSpPr>
          <p:spPr bwMode="auto">
            <a:xfrm>
              <a:off x="3600" y="7101"/>
              <a:ext cx="2700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solidFill>
                    <a:schemeClr val="bg2"/>
                  </a:solidFill>
                  <a:latin typeface="Constantia" pitchFamily="18" charset="0"/>
                </a:rPr>
                <a:t>PENGATALOGAN</a:t>
              </a:r>
              <a:endParaRPr lang="en-US">
                <a:solidFill>
                  <a:schemeClr val="bg2"/>
                </a:solidFill>
                <a:latin typeface="Constantia" pitchFamily="18" charset="0"/>
              </a:endParaRPr>
            </a:p>
          </p:txBody>
        </p:sp>
        <p:sp>
          <p:nvSpPr>
            <p:cNvPr id="1032" name="Rectangle 6"/>
            <p:cNvSpPr>
              <a:spLocks noChangeArrowheads="1"/>
            </p:cNvSpPr>
            <p:nvPr/>
          </p:nvSpPr>
          <p:spPr bwMode="auto">
            <a:xfrm>
              <a:off x="2880" y="3141"/>
              <a:ext cx="508" cy="84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>
                  <a:solidFill>
                    <a:schemeClr val="bg2"/>
                  </a:solidFill>
                  <a:latin typeface="Constantia" pitchFamily="18" charset="0"/>
                </a:rPr>
                <a:t>P</a:t>
              </a:r>
            </a:p>
            <a:p>
              <a:r>
                <a:rPr lang="en-US" sz="1400" b="1">
                  <a:solidFill>
                    <a:schemeClr val="bg2"/>
                  </a:solidFill>
                  <a:latin typeface="Constantia" pitchFamily="18" charset="0"/>
                </a:rPr>
                <a:t>E</a:t>
              </a:r>
            </a:p>
            <a:p>
              <a:r>
                <a:rPr lang="en-US" sz="1400" b="1">
                  <a:solidFill>
                    <a:schemeClr val="bg2"/>
                  </a:solidFill>
                  <a:latin typeface="Constantia" pitchFamily="18" charset="0"/>
                </a:rPr>
                <a:t>N</a:t>
              </a:r>
            </a:p>
            <a:p>
              <a:r>
                <a:rPr lang="en-US" sz="1400" b="1">
                  <a:solidFill>
                    <a:schemeClr val="bg2"/>
                  </a:solidFill>
                  <a:latin typeface="Constantia" pitchFamily="18" charset="0"/>
                </a:rPr>
                <a:t>G</a:t>
              </a:r>
            </a:p>
            <a:p>
              <a:r>
                <a:rPr lang="en-US" sz="1400" b="1">
                  <a:solidFill>
                    <a:schemeClr val="bg2"/>
                  </a:solidFill>
                  <a:latin typeface="Constantia" pitchFamily="18" charset="0"/>
                </a:rPr>
                <a:t>A</a:t>
              </a:r>
            </a:p>
            <a:p>
              <a:r>
                <a:rPr lang="en-US" sz="1400" b="1">
                  <a:solidFill>
                    <a:schemeClr val="bg2"/>
                  </a:solidFill>
                  <a:latin typeface="Constantia" pitchFamily="18" charset="0"/>
                </a:rPr>
                <a:t>T</a:t>
              </a:r>
            </a:p>
            <a:p>
              <a:r>
                <a:rPr lang="en-US" sz="1400" b="1">
                  <a:solidFill>
                    <a:schemeClr val="bg2"/>
                  </a:solidFill>
                  <a:latin typeface="Constantia" pitchFamily="18" charset="0"/>
                </a:rPr>
                <a:t>A</a:t>
              </a:r>
            </a:p>
            <a:p>
              <a:r>
                <a:rPr lang="en-US" sz="1400" b="1">
                  <a:solidFill>
                    <a:schemeClr val="bg2"/>
                  </a:solidFill>
                  <a:latin typeface="Constantia" pitchFamily="18" charset="0"/>
                </a:rPr>
                <a:t>L</a:t>
              </a:r>
            </a:p>
            <a:p>
              <a:r>
                <a:rPr lang="en-US" sz="1400" b="1">
                  <a:solidFill>
                    <a:schemeClr val="bg2"/>
                  </a:solidFill>
                  <a:latin typeface="Constantia" pitchFamily="18" charset="0"/>
                </a:rPr>
                <a:t>O</a:t>
              </a:r>
            </a:p>
            <a:p>
              <a:r>
                <a:rPr lang="en-US" sz="1400" b="1">
                  <a:solidFill>
                    <a:schemeClr val="bg2"/>
                  </a:solidFill>
                  <a:latin typeface="Constantia" pitchFamily="18" charset="0"/>
                </a:rPr>
                <a:t>G</a:t>
              </a:r>
            </a:p>
            <a:p>
              <a:r>
                <a:rPr lang="en-US" sz="1400" b="1">
                  <a:solidFill>
                    <a:schemeClr val="bg2"/>
                  </a:solidFill>
                  <a:latin typeface="Constantia" pitchFamily="18" charset="0"/>
                </a:rPr>
                <a:t>A</a:t>
              </a:r>
            </a:p>
            <a:p>
              <a:r>
                <a:rPr lang="en-US" sz="1400" b="1">
                  <a:solidFill>
                    <a:schemeClr val="bg2"/>
                  </a:solidFill>
                  <a:latin typeface="Constantia" pitchFamily="18" charset="0"/>
                </a:rPr>
                <a:t>N</a:t>
              </a:r>
            </a:p>
            <a:p>
              <a:endParaRPr lang="en-US" sz="1400" b="1">
                <a:solidFill>
                  <a:schemeClr val="bg2"/>
                </a:solidFill>
                <a:latin typeface="Constantia" pitchFamily="18" charset="0"/>
              </a:endParaRPr>
            </a:p>
            <a:p>
              <a:r>
                <a:rPr lang="en-US" sz="1400" b="1">
                  <a:solidFill>
                    <a:schemeClr val="bg2"/>
                  </a:solidFill>
                  <a:latin typeface="Constantia" pitchFamily="18" charset="0"/>
                </a:rPr>
                <a:t>D</a:t>
              </a:r>
            </a:p>
            <a:p>
              <a:r>
                <a:rPr lang="en-US" sz="1400" b="1">
                  <a:solidFill>
                    <a:schemeClr val="bg2"/>
                  </a:solidFill>
                  <a:latin typeface="Constantia" pitchFamily="18" charset="0"/>
                </a:rPr>
                <a:t>E</a:t>
              </a:r>
            </a:p>
            <a:p>
              <a:r>
                <a:rPr lang="en-US" sz="1400" b="1">
                  <a:solidFill>
                    <a:schemeClr val="bg2"/>
                  </a:solidFill>
                  <a:latin typeface="Constantia" pitchFamily="18" charset="0"/>
                </a:rPr>
                <a:t>S</a:t>
              </a:r>
            </a:p>
            <a:p>
              <a:r>
                <a:rPr lang="en-US" sz="1400" b="1">
                  <a:solidFill>
                    <a:schemeClr val="bg2"/>
                  </a:solidFill>
                  <a:latin typeface="Constantia" pitchFamily="18" charset="0"/>
                </a:rPr>
                <a:t>K</a:t>
              </a:r>
            </a:p>
            <a:p>
              <a:r>
                <a:rPr lang="en-US" sz="1400" b="1">
                  <a:solidFill>
                    <a:schemeClr val="bg2"/>
                  </a:solidFill>
                  <a:latin typeface="Constantia" pitchFamily="18" charset="0"/>
                </a:rPr>
                <a:t>R</a:t>
              </a:r>
            </a:p>
            <a:p>
              <a:r>
                <a:rPr lang="en-US" sz="1400" b="1">
                  <a:solidFill>
                    <a:schemeClr val="bg2"/>
                  </a:solidFill>
                  <a:latin typeface="Constantia" pitchFamily="18" charset="0"/>
                </a:rPr>
                <a:t>I</a:t>
              </a:r>
            </a:p>
            <a:p>
              <a:r>
                <a:rPr lang="en-US" sz="1400" b="1">
                  <a:solidFill>
                    <a:schemeClr val="bg2"/>
                  </a:solidFill>
                  <a:latin typeface="Constantia" pitchFamily="18" charset="0"/>
                </a:rPr>
                <a:t>P</a:t>
              </a:r>
            </a:p>
            <a:p>
              <a:r>
                <a:rPr lang="en-US" sz="1400" b="1">
                  <a:solidFill>
                    <a:schemeClr val="bg2"/>
                  </a:solidFill>
                  <a:latin typeface="Constantia" pitchFamily="18" charset="0"/>
                </a:rPr>
                <a:t>T</a:t>
              </a:r>
            </a:p>
            <a:p>
              <a:r>
                <a:rPr lang="en-US" sz="1400" b="1">
                  <a:solidFill>
                    <a:schemeClr val="bg2"/>
                  </a:solidFill>
                  <a:latin typeface="Constantia" pitchFamily="18" charset="0"/>
                </a:rPr>
                <a:t>I</a:t>
              </a:r>
            </a:p>
            <a:p>
              <a:r>
                <a:rPr lang="en-US" sz="1400" b="1">
                  <a:solidFill>
                    <a:schemeClr val="bg2"/>
                  </a:solidFill>
                  <a:latin typeface="Constantia" pitchFamily="18" charset="0"/>
                </a:rPr>
                <a:t>F</a:t>
              </a:r>
              <a:endParaRPr lang="en-US">
                <a:solidFill>
                  <a:schemeClr val="bg2"/>
                </a:solidFill>
                <a:latin typeface="Constantia" pitchFamily="18" charset="0"/>
              </a:endParaRPr>
            </a:p>
          </p:txBody>
        </p:sp>
        <p:graphicFrame>
          <p:nvGraphicFramePr>
            <p:cNvPr id="1026" name="Object 7"/>
            <p:cNvGraphicFramePr>
              <a:graphicFrameLocks noChangeAspect="1"/>
            </p:cNvGraphicFramePr>
            <p:nvPr/>
          </p:nvGraphicFramePr>
          <p:xfrm>
            <a:off x="3726" y="6052"/>
            <a:ext cx="1781" cy="833"/>
          </p:xfrm>
          <a:graphic>
            <a:graphicData uri="http://schemas.openxmlformats.org/presentationml/2006/ole">
              <p:oleObj spid="_x0000_s1026" r:id="rId3" imgW="961905" imgH="733333" progId="">
                <p:embed/>
              </p:oleObj>
            </a:graphicData>
          </a:graphic>
        </p:graphicFrame>
        <p:sp>
          <p:nvSpPr>
            <p:cNvPr id="1033" name="Rectangle 8"/>
            <p:cNvSpPr>
              <a:spLocks noChangeArrowheads="1"/>
            </p:cNvSpPr>
            <p:nvPr/>
          </p:nvSpPr>
          <p:spPr bwMode="auto">
            <a:xfrm>
              <a:off x="8127" y="3141"/>
              <a:ext cx="2877" cy="5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solidFill>
                    <a:schemeClr val="bg2"/>
                  </a:solidFill>
                  <a:latin typeface="Constantia" pitchFamily="18" charset="0"/>
                </a:rPr>
                <a:t>DOKUMEN</a:t>
              </a:r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3600" y="5481"/>
              <a:ext cx="2370" cy="4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solidFill>
                    <a:schemeClr val="bg2"/>
                  </a:solidFill>
                  <a:latin typeface="Constantia" pitchFamily="18" charset="0"/>
                </a:rPr>
                <a:t>PERATURAN</a:t>
              </a:r>
              <a:endParaRPr lang="en-US">
                <a:solidFill>
                  <a:schemeClr val="bg2"/>
                </a:solidFill>
                <a:latin typeface="Constantia" pitchFamily="18" charset="0"/>
              </a:endParaRPr>
            </a:p>
          </p:txBody>
        </p:sp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6096" y="4284"/>
              <a:ext cx="2369" cy="4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b="1">
                  <a:solidFill>
                    <a:schemeClr val="bg2"/>
                  </a:solidFill>
                  <a:latin typeface="Constantia" pitchFamily="18" charset="0"/>
                </a:rPr>
                <a:t>HAL. JUDUL</a:t>
              </a:r>
              <a:endParaRPr lang="en-US">
                <a:solidFill>
                  <a:schemeClr val="bg2"/>
                </a:solidFill>
                <a:latin typeface="Constantia" pitchFamily="18" charset="0"/>
              </a:endParaRPr>
            </a:p>
          </p:txBody>
        </p:sp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6773" y="5220"/>
              <a:ext cx="2369" cy="4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b="1">
                  <a:solidFill>
                    <a:schemeClr val="bg2"/>
                  </a:solidFill>
                  <a:latin typeface="Constantia" pitchFamily="18" charset="0"/>
                </a:rPr>
                <a:t>DESKR. BIBL.</a:t>
              </a:r>
              <a:endParaRPr lang="en-US">
                <a:solidFill>
                  <a:schemeClr val="bg2"/>
                </a:solidFill>
                <a:latin typeface="Constantia" pitchFamily="18" charset="0"/>
              </a:endParaRPr>
            </a:p>
          </p:txBody>
        </p:sp>
        <p:sp>
          <p:nvSpPr>
            <p:cNvPr id="1037" name="Rectangle 12"/>
            <p:cNvSpPr>
              <a:spLocks noChangeArrowheads="1"/>
            </p:cNvSpPr>
            <p:nvPr/>
          </p:nvSpPr>
          <p:spPr bwMode="auto">
            <a:xfrm>
              <a:off x="6773" y="6052"/>
              <a:ext cx="2369" cy="6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b="1">
                  <a:solidFill>
                    <a:schemeClr val="bg2"/>
                  </a:solidFill>
                  <a:latin typeface="Constantia" pitchFamily="18" charset="0"/>
                </a:rPr>
                <a:t>TAJUK ENTRI UTAMA</a:t>
              </a:r>
              <a:endParaRPr lang="en-US">
                <a:solidFill>
                  <a:schemeClr val="bg2"/>
                </a:solidFill>
                <a:latin typeface="Constantia" pitchFamily="18" charset="0"/>
              </a:endParaRPr>
            </a:p>
          </p:txBody>
        </p:sp>
        <p:sp>
          <p:nvSpPr>
            <p:cNvPr id="1038" name="Rectangle 13"/>
            <p:cNvSpPr>
              <a:spLocks noChangeArrowheads="1"/>
            </p:cNvSpPr>
            <p:nvPr/>
          </p:nvSpPr>
          <p:spPr bwMode="auto">
            <a:xfrm>
              <a:off x="6942" y="7091"/>
              <a:ext cx="2778" cy="8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b="1">
                  <a:solidFill>
                    <a:schemeClr val="bg2"/>
                  </a:solidFill>
                  <a:latin typeface="Constantia" pitchFamily="18" charset="0"/>
                </a:rPr>
                <a:t>TAJUK ENTRI TAMBAHAN/ACUAN</a:t>
              </a:r>
              <a:endParaRPr lang="en-US">
                <a:solidFill>
                  <a:schemeClr val="bg2"/>
                </a:solidFill>
                <a:latin typeface="Constantia" pitchFamily="18" charset="0"/>
              </a:endParaRPr>
            </a:p>
          </p:txBody>
        </p:sp>
        <p:sp>
          <p:nvSpPr>
            <p:cNvPr id="1039" name="Rectangle 14"/>
            <p:cNvSpPr>
              <a:spLocks noChangeArrowheads="1"/>
            </p:cNvSpPr>
            <p:nvPr/>
          </p:nvSpPr>
          <p:spPr bwMode="auto">
            <a:xfrm>
              <a:off x="11004" y="4388"/>
              <a:ext cx="2031" cy="4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b="1">
                  <a:solidFill>
                    <a:schemeClr val="bg2"/>
                  </a:solidFill>
                  <a:latin typeface="Constantia" pitchFamily="18" charset="0"/>
                </a:rPr>
                <a:t>ISI SUBJEK</a:t>
              </a:r>
              <a:endParaRPr lang="en-US">
                <a:solidFill>
                  <a:schemeClr val="bg2"/>
                </a:solidFill>
                <a:latin typeface="Constantia" pitchFamily="18" charset="0"/>
              </a:endParaRPr>
            </a:p>
          </p:txBody>
        </p:sp>
        <p:sp>
          <p:nvSpPr>
            <p:cNvPr id="1040" name="Rectangle 15"/>
            <p:cNvSpPr>
              <a:spLocks noChangeArrowheads="1"/>
            </p:cNvSpPr>
            <p:nvPr/>
          </p:nvSpPr>
          <p:spPr bwMode="auto">
            <a:xfrm>
              <a:off x="10835" y="5220"/>
              <a:ext cx="2369" cy="6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b="1">
                  <a:solidFill>
                    <a:schemeClr val="bg2"/>
                  </a:solidFill>
                  <a:latin typeface="Constantia" pitchFamily="18" charset="0"/>
                </a:rPr>
                <a:t>ANALISIS SUBJEK</a:t>
              </a:r>
              <a:endParaRPr lang="en-US">
                <a:solidFill>
                  <a:schemeClr val="bg2"/>
                </a:solidFill>
                <a:latin typeface="Constantia" pitchFamily="18" charset="0"/>
              </a:endParaRPr>
            </a:p>
          </p:txBody>
        </p:sp>
        <p:graphicFrame>
          <p:nvGraphicFramePr>
            <p:cNvPr id="1027" name="Object 16"/>
            <p:cNvGraphicFramePr>
              <a:graphicFrameLocks noChangeAspect="1"/>
            </p:cNvGraphicFramePr>
            <p:nvPr/>
          </p:nvGraphicFramePr>
          <p:xfrm>
            <a:off x="11850" y="7507"/>
            <a:ext cx="1781" cy="834"/>
          </p:xfrm>
          <a:graphic>
            <a:graphicData uri="http://schemas.openxmlformats.org/presentationml/2006/ole">
              <p:oleObj spid="_x0000_s1027" r:id="rId4" imgW="961905" imgH="733333" progId="">
                <p:embed/>
              </p:oleObj>
            </a:graphicData>
          </a:graphic>
        </p:graphicFrame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13712" y="3245"/>
              <a:ext cx="508" cy="84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chemeClr val="bg2"/>
                  </a:solidFill>
                  <a:latin typeface="Constantia" pitchFamily="18" charset="0"/>
                </a:rPr>
                <a:t>P</a:t>
              </a:r>
            </a:p>
            <a:p>
              <a:pPr algn="ctr"/>
              <a:r>
                <a:rPr lang="en-US" sz="1600" b="1">
                  <a:solidFill>
                    <a:schemeClr val="bg2"/>
                  </a:solidFill>
                  <a:latin typeface="Constantia" pitchFamily="18" charset="0"/>
                </a:rPr>
                <a:t>E</a:t>
              </a:r>
            </a:p>
            <a:p>
              <a:pPr algn="ctr"/>
              <a:r>
                <a:rPr lang="en-US" sz="1600" b="1">
                  <a:solidFill>
                    <a:schemeClr val="bg2"/>
                  </a:solidFill>
                  <a:latin typeface="Constantia" pitchFamily="18" charset="0"/>
                </a:rPr>
                <a:t>N</a:t>
              </a:r>
            </a:p>
            <a:p>
              <a:pPr algn="ctr"/>
              <a:r>
                <a:rPr lang="en-US" sz="1600" b="1">
                  <a:solidFill>
                    <a:schemeClr val="bg2"/>
                  </a:solidFill>
                  <a:latin typeface="Constantia" pitchFamily="18" charset="0"/>
                </a:rPr>
                <a:t>G</a:t>
              </a:r>
            </a:p>
            <a:p>
              <a:pPr algn="ctr"/>
              <a:r>
                <a:rPr lang="en-US" sz="1600" b="1">
                  <a:solidFill>
                    <a:schemeClr val="bg2"/>
                  </a:solidFill>
                  <a:latin typeface="Constantia" pitchFamily="18" charset="0"/>
                </a:rPr>
                <a:t>I</a:t>
              </a:r>
            </a:p>
            <a:p>
              <a:pPr algn="ctr"/>
              <a:r>
                <a:rPr lang="en-US" sz="1600" b="1">
                  <a:solidFill>
                    <a:schemeClr val="bg2"/>
                  </a:solidFill>
                  <a:latin typeface="Constantia" pitchFamily="18" charset="0"/>
                </a:rPr>
                <a:t>N</a:t>
              </a:r>
            </a:p>
            <a:p>
              <a:pPr algn="ctr"/>
              <a:r>
                <a:rPr lang="en-US" sz="1600" b="1">
                  <a:solidFill>
                    <a:schemeClr val="bg2"/>
                  </a:solidFill>
                  <a:latin typeface="Constantia" pitchFamily="18" charset="0"/>
                </a:rPr>
                <a:t>D</a:t>
              </a:r>
            </a:p>
            <a:p>
              <a:pPr algn="ctr"/>
              <a:r>
                <a:rPr lang="en-US" sz="1600" b="1">
                  <a:solidFill>
                    <a:schemeClr val="bg2"/>
                  </a:solidFill>
                  <a:latin typeface="Constantia" pitchFamily="18" charset="0"/>
                </a:rPr>
                <a:t>E</a:t>
              </a:r>
            </a:p>
            <a:p>
              <a:pPr algn="ctr"/>
              <a:r>
                <a:rPr lang="en-US" sz="1600" b="1">
                  <a:solidFill>
                    <a:schemeClr val="bg2"/>
                  </a:solidFill>
                  <a:latin typeface="Constantia" pitchFamily="18" charset="0"/>
                </a:rPr>
                <a:t>K</a:t>
              </a:r>
            </a:p>
            <a:p>
              <a:pPr algn="ctr"/>
              <a:r>
                <a:rPr lang="en-US" sz="1600" b="1">
                  <a:solidFill>
                    <a:schemeClr val="bg2"/>
                  </a:solidFill>
                  <a:latin typeface="Constantia" pitchFamily="18" charset="0"/>
                </a:rPr>
                <a:t>S</a:t>
              </a:r>
            </a:p>
            <a:p>
              <a:pPr algn="ctr"/>
              <a:r>
                <a:rPr lang="en-US" sz="1600" b="1">
                  <a:solidFill>
                    <a:schemeClr val="bg2"/>
                  </a:solidFill>
                  <a:latin typeface="Constantia" pitchFamily="18" charset="0"/>
                </a:rPr>
                <a:t>A</a:t>
              </a:r>
            </a:p>
            <a:p>
              <a:pPr algn="ctr"/>
              <a:r>
                <a:rPr lang="en-US" sz="1600" b="1">
                  <a:solidFill>
                    <a:schemeClr val="bg2"/>
                  </a:solidFill>
                  <a:latin typeface="Constantia" pitchFamily="18" charset="0"/>
                </a:rPr>
                <a:t>N</a:t>
              </a:r>
            </a:p>
            <a:p>
              <a:pPr algn="ctr"/>
              <a:endParaRPr lang="en-US" sz="1600" b="1">
                <a:solidFill>
                  <a:schemeClr val="bg2"/>
                </a:solidFill>
                <a:latin typeface="Constantia" pitchFamily="18" charset="0"/>
              </a:endParaRPr>
            </a:p>
            <a:p>
              <a:pPr algn="ctr"/>
              <a:endParaRPr lang="en-US" sz="1600" b="1">
                <a:solidFill>
                  <a:schemeClr val="bg2"/>
                </a:solidFill>
                <a:latin typeface="Constantia" pitchFamily="18" charset="0"/>
              </a:endParaRPr>
            </a:p>
            <a:p>
              <a:pPr algn="ctr"/>
              <a:r>
                <a:rPr lang="en-US" sz="1600" b="1">
                  <a:solidFill>
                    <a:schemeClr val="bg2"/>
                  </a:solidFill>
                  <a:latin typeface="Constantia" pitchFamily="18" charset="0"/>
                </a:rPr>
                <a:t>S</a:t>
              </a:r>
            </a:p>
            <a:p>
              <a:pPr algn="ctr"/>
              <a:r>
                <a:rPr lang="en-US" sz="1600" b="1">
                  <a:solidFill>
                    <a:schemeClr val="bg2"/>
                  </a:solidFill>
                  <a:latin typeface="Constantia" pitchFamily="18" charset="0"/>
                </a:rPr>
                <a:t>U</a:t>
              </a:r>
            </a:p>
            <a:p>
              <a:pPr algn="ctr"/>
              <a:r>
                <a:rPr lang="en-US" sz="1600" b="1">
                  <a:solidFill>
                    <a:schemeClr val="bg2"/>
                  </a:solidFill>
                  <a:latin typeface="Constantia" pitchFamily="18" charset="0"/>
                </a:rPr>
                <a:t>B</a:t>
              </a:r>
            </a:p>
            <a:p>
              <a:pPr algn="ctr"/>
              <a:r>
                <a:rPr lang="en-US" sz="1600" b="1">
                  <a:solidFill>
                    <a:schemeClr val="bg2"/>
                  </a:solidFill>
                  <a:latin typeface="Constantia" pitchFamily="18" charset="0"/>
                </a:rPr>
                <a:t>J</a:t>
              </a:r>
            </a:p>
            <a:p>
              <a:pPr algn="ctr"/>
              <a:r>
                <a:rPr lang="en-US" sz="1600" b="1">
                  <a:solidFill>
                    <a:schemeClr val="bg2"/>
                  </a:solidFill>
                  <a:latin typeface="Constantia" pitchFamily="18" charset="0"/>
                </a:rPr>
                <a:t>E</a:t>
              </a:r>
            </a:p>
            <a:p>
              <a:pPr algn="ctr"/>
              <a:r>
                <a:rPr lang="en-US" sz="1600" b="1">
                  <a:solidFill>
                    <a:schemeClr val="bg2"/>
                  </a:solidFill>
                  <a:latin typeface="Constantia" pitchFamily="18" charset="0"/>
                </a:rPr>
                <a:t>K</a:t>
              </a:r>
              <a:endParaRPr lang="en-US">
                <a:solidFill>
                  <a:schemeClr val="bg2"/>
                </a:solidFill>
                <a:latin typeface="Constantia" pitchFamily="18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10835" y="6260"/>
              <a:ext cx="2369" cy="6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b="1">
                  <a:solidFill>
                    <a:schemeClr val="bg2"/>
                  </a:solidFill>
                  <a:latin typeface="Constantia" pitchFamily="18" charset="0"/>
                </a:rPr>
                <a:t>A.PENERJEMAHAN</a:t>
              </a:r>
              <a:endParaRPr lang="en-US">
                <a:solidFill>
                  <a:schemeClr val="bg2"/>
                </a:solidFill>
                <a:latin typeface="Constantia" pitchFamily="18" charset="0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11004" y="8339"/>
              <a:ext cx="2708" cy="3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solidFill>
                    <a:schemeClr val="bg2"/>
                  </a:solidFill>
                  <a:latin typeface="Constantia" pitchFamily="18" charset="0"/>
                </a:rPr>
                <a:t>BAHASA INDEKS</a:t>
              </a:r>
              <a:endParaRPr lang="en-US">
                <a:solidFill>
                  <a:schemeClr val="bg2"/>
                </a:solidFill>
                <a:latin typeface="Constantia" pitchFamily="18" charset="0"/>
              </a:endParaRPr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 flipH="1">
              <a:off x="7788" y="3557"/>
              <a:ext cx="1524" cy="72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>
              <a:off x="9312" y="3557"/>
              <a:ext cx="2538" cy="83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7788" y="4700"/>
              <a:ext cx="0" cy="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>
              <a:off x="7788" y="5636"/>
              <a:ext cx="0" cy="4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>
              <a:off x="7788" y="6675"/>
              <a:ext cx="0" cy="4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11850" y="4804"/>
              <a:ext cx="0" cy="4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11850" y="5844"/>
              <a:ext cx="0" cy="4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 flipV="1">
              <a:off x="12358" y="6883"/>
              <a:ext cx="846" cy="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5588" y="5636"/>
              <a:ext cx="1185" cy="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5588" y="6156"/>
              <a:ext cx="1185" cy="3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>
              <a:off x="5588" y="6156"/>
              <a:ext cx="1354" cy="14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55" name="AutoShape 31"/>
            <p:cNvSpPr>
              <a:spLocks noChangeArrowheads="1"/>
            </p:cNvSpPr>
            <p:nvPr/>
          </p:nvSpPr>
          <p:spPr bwMode="auto">
            <a:xfrm>
              <a:off x="4234" y="9170"/>
              <a:ext cx="1862" cy="728"/>
            </a:xfrm>
            <a:prstGeom prst="flowChartMultidocumen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Constantia" pitchFamily="18" charset="0"/>
              </a:endParaRPr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3388" y="8754"/>
              <a:ext cx="3272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b="1">
                  <a:latin typeface="Constantia" pitchFamily="18" charset="0"/>
                </a:rPr>
                <a:t>DAFTAR PERGERAKAN</a:t>
              </a:r>
              <a:endParaRPr lang="en-US">
                <a:latin typeface="Constantia" pitchFamily="18" charset="0"/>
              </a:endParaRPr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7380" y="9621"/>
              <a:ext cx="5220" cy="16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>
                  <a:solidFill>
                    <a:schemeClr val="bg2"/>
                  </a:solidFill>
                  <a:latin typeface="Constantia" pitchFamily="18" charset="0"/>
                </a:rPr>
                <a:t>ENTRI KATALOG MEMUAT REKAMAN BIBLIOGRAFI SEBAGAI WAKIL RINGKAS DOKUMENNYA</a:t>
              </a:r>
              <a:endParaRPr lang="en-US">
                <a:solidFill>
                  <a:schemeClr val="bg2"/>
                </a:solidFill>
                <a:latin typeface="Constantia" pitchFamily="18" charset="0"/>
              </a:endParaRPr>
            </a:p>
          </p:txBody>
        </p:sp>
        <p:sp>
          <p:nvSpPr>
            <p:cNvPr id="1058" name="Line 34"/>
            <p:cNvSpPr>
              <a:spLocks noChangeShapeType="1"/>
            </p:cNvSpPr>
            <p:nvPr/>
          </p:nvSpPr>
          <p:spPr bwMode="auto">
            <a:xfrm flipH="1">
              <a:off x="9650" y="6883"/>
              <a:ext cx="1862" cy="27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59" name="Line 35"/>
            <p:cNvSpPr>
              <a:spLocks noChangeShapeType="1"/>
            </p:cNvSpPr>
            <p:nvPr/>
          </p:nvSpPr>
          <p:spPr bwMode="auto">
            <a:xfrm>
              <a:off x="7281" y="7923"/>
              <a:ext cx="1692" cy="16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60" name="Rectangle 36"/>
            <p:cNvSpPr>
              <a:spLocks noChangeArrowheads="1"/>
            </p:cNvSpPr>
            <p:nvPr/>
          </p:nvSpPr>
          <p:spPr bwMode="auto">
            <a:xfrm>
              <a:off x="4065" y="10522"/>
              <a:ext cx="2539" cy="8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nstantia" pitchFamily="18" charset="0"/>
                </a:rPr>
                <a:t>NOMOR</a:t>
              </a:r>
            </a:p>
            <a:p>
              <a:pPr algn="ctr"/>
              <a:r>
                <a:rPr lang="en-US" sz="1400" b="1">
                  <a:solidFill>
                    <a:schemeClr val="bg2"/>
                  </a:solidFill>
                  <a:latin typeface="Constantia" pitchFamily="18" charset="0"/>
                </a:rPr>
                <a:t>PANGGIL</a:t>
              </a:r>
              <a:endParaRPr lang="en-US">
                <a:solidFill>
                  <a:schemeClr val="bg2"/>
                </a:solidFill>
                <a:latin typeface="Constantia" pitchFamily="18" charset="0"/>
              </a:endParaRPr>
            </a:p>
          </p:txBody>
        </p:sp>
        <p:sp>
          <p:nvSpPr>
            <p:cNvPr id="1061" name="Line 37"/>
            <p:cNvSpPr>
              <a:spLocks noChangeShapeType="1"/>
            </p:cNvSpPr>
            <p:nvPr/>
          </p:nvSpPr>
          <p:spPr bwMode="auto">
            <a:xfrm>
              <a:off x="5080" y="9898"/>
              <a:ext cx="0" cy="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9900" y="10881"/>
              <a:ext cx="360" cy="3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Constanti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r>
              <a:rPr lang="en-US" sz="2800" smtClean="0"/>
              <a:t>PENGOLAHAN ISTILAH TEKNISNYA:</a:t>
            </a:r>
          </a:p>
          <a:p>
            <a:pPr>
              <a:buFont typeface="Wingdings 2" pitchFamily="18" charset="2"/>
              <a:buNone/>
            </a:pPr>
            <a:r>
              <a:rPr lang="en-US" sz="2800" smtClean="0"/>
              <a:t>		PENGATALOGAN</a:t>
            </a:r>
          </a:p>
          <a:p>
            <a:pPr>
              <a:buFont typeface="Wingdings 2" pitchFamily="18" charset="2"/>
              <a:buNone/>
            </a:pPr>
            <a:r>
              <a:rPr lang="en-US" sz="2800" smtClean="0"/>
              <a:t>		PENGDINDEKSAN</a:t>
            </a:r>
          </a:p>
          <a:p>
            <a:r>
              <a:rPr lang="en-US" sz="2800" smtClean="0"/>
              <a:t>PENGINDEKSAN MELIPUTI SEMUA PROSES YANG BERHUBUNGAN DENGAN MASUKAN KE DALAM SISTEM:</a:t>
            </a:r>
          </a:p>
          <a:p>
            <a:pPr>
              <a:buFont typeface="Wingdings 2" pitchFamily="18" charset="2"/>
              <a:buNone/>
            </a:pPr>
            <a:r>
              <a:rPr lang="en-US" sz="2800" smtClean="0"/>
              <a:t>		ANALISIS ISI SUBJEK DOKUMEN</a:t>
            </a:r>
          </a:p>
          <a:p>
            <a:pPr>
              <a:buFont typeface="Wingdings 2" pitchFamily="18" charset="2"/>
              <a:buNone/>
            </a:pPr>
            <a:r>
              <a:rPr lang="en-US" sz="2800" smtClean="0"/>
              <a:t>		KLASIFIKASI</a:t>
            </a:r>
          </a:p>
          <a:p>
            <a:pPr>
              <a:buFont typeface="Wingdings 2" pitchFamily="18" charset="2"/>
              <a:buNone/>
            </a:pPr>
            <a:r>
              <a:rPr lang="en-US" sz="2800" smtClean="0"/>
              <a:t>		PEMBUATAN ENTRI KATALOG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0"/>
            <a:ext cx="8305800" cy="533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 smtClean="0">
                <a:latin typeface="Antique Olive CompactPS" pitchFamily="34" charset="0"/>
              </a:rPr>
              <a:t>SISTEM SIMPAN DAN TEMU BALIK INFORMASI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</p:txBody>
      </p:sp>
      <p:sp>
        <p:nvSpPr>
          <p:cNvPr id="2053" name="Subtitle 36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458200" cy="6477000"/>
          </a:xfrm>
        </p:spPr>
        <p:txBody>
          <a:bodyPr/>
          <a:lstStyle/>
          <a:p>
            <a:pPr marR="0"/>
            <a:endParaRPr lang="id-ID" smtClean="0"/>
          </a:p>
        </p:txBody>
      </p:sp>
      <p:grpSp>
        <p:nvGrpSpPr>
          <p:cNvPr id="2054" name="Group 4"/>
          <p:cNvGrpSpPr>
            <a:grpSpLocks/>
          </p:cNvGrpSpPr>
          <p:nvPr/>
        </p:nvGrpSpPr>
        <p:grpSpPr bwMode="auto">
          <a:xfrm>
            <a:off x="381000" y="381000"/>
            <a:ext cx="8153400" cy="6477000"/>
            <a:chOff x="1008" y="2304"/>
            <a:chExt cx="10368" cy="10198"/>
          </a:xfrm>
        </p:grpSpPr>
        <p:grpSp>
          <p:nvGrpSpPr>
            <p:cNvPr id="2055" name="Group 5"/>
            <p:cNvGrpSpPr>
              <a:grpSpLocks/>
            </p:cNvGrpSpPr>
            <p:nvPr/>
          </p:nvGrpSpPr>
          <p:grpSpPr bwMode="auto">
            <a:xfrm>
              <a:off x="1008" y="2304"/>
              <a:ext cx="9216" cy="10198"/>
              <a:chOff x="1008" y="2304"/>
              <a:chExt cx="9216" cy="10198"/>
            </a:xfrm>
          </p:grpSpPr>
          <p:sp>
            <p:nvSpPr>
              <p:cNvPr id="2059" name="Rectangle 6"/>
              <p:cNvSpPr>
                <a:spLocks noChangeArrowheads="1"/>
              </p:cNvSpPr>
              <p:nvPr/>
            </p:nvSpPr>
            <p:spPr bwMode="auto">
              <a:xfrm>
                <a:off x="7776" y="9216"/>
                <a:ext cx="2448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400">
                  <a:latin typeface="Constantia" pitchFamily="18" charset="0"/>
                </a:endParaRPr>
              </a:p>
              <a:p>
                <a:pPr algn="ctr"/>
                <a:r>
                  <a:rPr lang="en-US" sz="1200" b="1">
                    <a:solidFill>
                      <a:schemeClr val="bg2"/>
                    </a:solidFill>
                    <a:latin typeface="Constantia" pitchFamily="18" charset="0"/>
                  </a:rPr>
                  <a:t>PENERJEMAH</a:t>
                </a:r>
                <a:endParaRPr lang="en-US">
                  <a:solidFill>
                    <a:schemeClr val="bg2"/>
                  </a:solidFill>
                  <a:latin typeface="Constantia" pitchFamily="18" charset="0"/>
                </a:endParaRPr>
              </a:p>
            </p:txBody>
          </p:sp>
          <p:grpSp>
            <p:nvGrpSpPr>
              <p:cNvPr id="2060" name="Group 7"/>
              <p:cNvGrpSpPr>
                <a:grpSpLocks/>
              </p:cNvGrpSpPr>
              <p:nvPr/>
            </p:nvGrpSpPr>
            <p:grpSpPr bwMode="auto">
              <a:xfrm>
                <a:off x="1008" y="2304"/>
                <a:ext cx="9216" cy="10198"/>
                <a:chOff x="1008" y="2304"/>
                <a:chExt cx="9216" cy="10198"/>
              </a:xfrm>
            </p:grpSpPr>
            <p:sp>
              <p:nvSpPr>
                <p:cNvPr id="2066" name="AutoShape 8"/>
                <p:cNvSpPr>
                  <a:spLocks noChangeArrowheads="1"/>
                </p:cNvSpPr>
                <p:nvPr/>
              </p:nvSpPr>
              <p:spPr bwMode="auto">
                <a:xfrm>
                  <a:off x="1872" y="6480"/>
                  <a:ext cx="1296" cy="1008"/>
                </a:xfrm>
                <a:prstGeom prst="flowChartMultidocumen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id-ID">
                    <a:latin typeface="Constantia" pitchFamily="18" charset="0"/>
                  </a:endParaRPr>
                </a:p>
              </p:txBody>
            </p:sp>
            <p:sp>
              <p:nvSpPr>
                <p:cNvPr id="2067" name="Rectangle 9"/>
                <p:cNvSpPr>
                  <a:spLocks noChangeArrowheads="1"/>
                </p:cNvSpPr>
                <p:nvPr/>
              </p:nvSpPr>
              <p:spPr bwMode="auto">
                <a:xfrm>
                  <a:off x="4608" y="11376"/>
                  <a:ext cx="2448" cy="72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sz="400">
                    <a:latin typeface="Constantia" pitchFamily="18" charset="0"/>
                  </a:endParaRPr>
                </a:p>
                <a:p>
                  <a:pPr algn="ctr"/>
                  <a:r>
                    <a:rPr lang="en-US" sz="1200" b="1">
                      <a:solidFill>
                        <a:schemeClr val="bg2"/>
                      </a:solidFill>
                      <a:latin typeface="Constantia" pitchFamily="18" charset="0"/>
                    </a:rPr>
                    <a:t>PERMINTAAN</a:t>
                  </a:r>
                  <a:endParaRPr lang="en-US">
                    <a:solidFill>
                      <a:schemeClr val="bg2"/>
                    </a:solidFill>
                    <a:latin typeface="Constantia" pitchFamily="18" charset="0"/>
                  </a:endParaRPr>
                </a:p>
              </p:txBody>
            </p:sp>
            <p:sp>
              <p:nvSpPr>
                <p:cNvPr id="2068" name="Rectangle 10"/>
                <p:cNvSpPr>
                  <a:spLocks noChangeArrowheads="1"/>
                </p:cNvSpPr>
                <p:nvPr/>
              </p:nvSpPr>
              <p:spPr bwMode="auto">
                <a:xfrm>
                  <a:off x="1296" y="5904"/>
                  <a:ext cx="2736" cy="57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 b="1">
                      <a:solidFill>
                        <a:schemeClr val="bg2"/>
                      </a:solidFill>
                      <a:latin typeface="Constantia" pitchFamily="18" charset="0"/>
                    </a:rPr>
                    <a:t>Jajaran dokumen</a:t>
                  </a:r>
                  <a:endParaRPr lang="en-US">
                    <a:solidFill>
                      <a:schemeClr val="bg2"/>
                    </a:solidFill>
                    <a:latin typeface="Constantia" pitchFamily="18" charset="0"/>
                  </a:endParaRPr>
                </a:p>
              </p:txBody>
            </p:sp>
            <p:sp>
              <p:nvSpPr>
                <p:cNvPr id="2069" name="Rectangle 11"/>
                <p:cNvSpPr>
                  <a:spLocks noChangeArrowheads="1"/>
                </p:cNvSpPr>
                <p:nvPr/>
              </p:nvSpPr>
              <p:spPr bwMode="auto">
                <a:xfrm>
                  <a:off x="1296" y="11664"/>
                  <a:ext cx="2448" cy="8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200" b="1">
                      <a:solidFill>
                        <a:schemeClr val="bg1"/>
                      </a:solidFill>
                      <a:latin typeface="Constantia" pitchFamily="18" charset="0"/>
                    </a:rPr>
                    <a:t>PopulasiPemakai (USER)</a:t>
                  </a:r>
                  <a:r>
                    <a:rPr lang="en-US" sz="1200" b="1">
                      <a:latin typeface="Constantia" pitchFamily="18" charset="0"/>
                    </a:rPr>
                    <a:t>kai</a:t>
                  </a:r>
                  <a:endParaRPr lang="en-US">
                    <a:latin typeface="Constantia" pitchFamily="18" charset="0"/>
                  </a:endParaRPr>
                </a:p>
              </p:txBody>
            </p:sp>
            <p:sp>
              <p:nvSpPr>
                <p:cNvPr id="2070" name="Rectangle 12"/>
                <p:cNvSpPr>
                  <a:spLocks noChangeArrowheads="1"/>
                </p:cNvSpPr>
                <p:nvPr/>
              </p:nvSpPr>
              <p:spPr bwMode="auto">
                <a:xfrm>
                  <a:off x="4608" y="6480"/>
                  <a:ext cx="2448" cy="141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sz="400">
                    <a:latin typeface="Constantia" pitchFamily="18" charset="0"/>
                  </a:endParaRPr>
                </a:p>
                <a:p>
                  <a:pPr algn="ctr"/>
                  <a:r>
                    <a:rPr lang="en-US" sz="1200" b="1">
                      <a:solidFill>
                        <a:schemeClr val="bg2"/>
                      </a:solidFill>
                      <a:latin typeface="Constantia" pitchFamily="18" charset="0"/>
                    </a:rPr>
                    <a:t>INDEKS/KATALG SUSUNAN ENTRI KATALOG/WAKIL DOKUMEN</a:t>
                  </a:r>
                  <a:endParaRPr lang="en-US">
                    <a:solidFill>
                      <a:schemeClr val="bg2"/>
                    </a:solidFill>
                    <a:latin typeface="Constantia" pitchFamily="18" charset="0"/>
                  </a:endParaRPr>
                </a:p>
              </p:txBody>
            </p:sp>
            <p:sp>
              <p:nvSpPr>
                <p:cNvPr id="2071" name="Rectangle 13"/>
                <p:cNvSpPr>
                  <a:spLocks noChangeArrowheads="1"/>
                </p:cNvSpPr>
                <p:nvPr/>
              </p:nvSpPr>
              <p:spPr bwMode="auto">
                <a:xfrm>
                  <a:off x="7920" y="11376"/>
                  <a:ext cx="2304" cy="86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sz="1200" b="1">
                      <a:solidFill>
                        <a:schemeClr val="bg2"/>
                      </a:solidFill>
                      <a:latin typeface="Constantia" pitchFamily="18" charset="0"/>
                    </a:rPr>
                    <a:t>ANALISIS SUBJEK/KONSEP</a:t>
                  </a:r>
                  <a:endParaRPr lang="en-US">
                    <a:solidFill>
                      <a:schemeClr val="bg2"/>
                    </a:solidFill>
                    <a:latin typeface="Constantia" pitchFamily="18" charset="0"/>
                  </a:endParaRPr>
                </a:p>
              </p:txBody>
            </p:sp>
            <p:grpSp>
              <p:nvGrpSpPr>
                <p:cNvPr id="2072" name="Group 14"/>
                <p:cNvGrpSpPr>
                  <a:grpSpLocks/>
                </p:cNvGrpSpPr>
                <p:nvPr/>
              </p:nvGrpSpPr>
              <p:grpSpPr bwMode="auto">
                <a:xfrm>
                  <a:off x="1008" y="2304"/>
                  <a:ext cx="8784" cy="3312"/>
                  <a:chOff x="1008" y="2304"/>
                  <a:chExt cx="8784" cy="3312"/>
                </a:xfrm>
              </p:grpSpPr>
              <p:sp>
                <p:nvSpPr>
                  <p:cNvPr id="2078" name="AutoShape 15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3168"/>
                    <a:ext cx="1296" cy="1008"/>
                  </a:xfrm>
                  <a:prstGeom prst="flowChartMultidocumen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>
                      <a:latin typeface="Constantia" pitchFamily="18" charset="0"/>
                    </a:endParaRPr>
                  </a:p>
                </p:txBody>
              </p:sp>
              <p:sp>
                <p:nvSpPr>
                  <p:cNvPr id="2079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2304"/>
                    <a:ext cx="2736" cy="72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r>
                      <a:rPr lang="en-US" sz="1400" b="1">
                        <a:solidFill>
                          <a:schemeClr val="bg2"/>
                        </a:solidFill>
                        <a:latin typeface="Constantia" pitchFamily="18" charset="0"/>
                      </a:rPr>
                      <a:t>Populasi data rekam / dokumen</a:t>
                    </a:r>
                    <a:endParaRPr lang="en-US">
                      <a:solidFill>
                        <a:schemeClr val="bg2"/>
                      </a:solidFill>
                      <a:latin typeface="Constantia" pitchFamily="18" charset="0"/>
                    </a:endParaRPr>
                  </a:p>
                </p:txBody>
              </p:sp>
              <p:sp>
                <p:nvSpPr>
                  <p:cNvPr id="2080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2016" cy="72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 sz="1200" b="1">
                        <a:solidFill>
                          <a:schemeClr val="bg2"/>
                        </a:solidFill>
                        <a:latin typeface="Constantia" pitchFamily="18" charset="0"/>
                      </a:rPr>
                      <a:t>SELEKSI &amp; PENGADAAN</a:t>
                    </a:r>
                    <a:endParaRPr lang="en-US">
                      <a:solidFill>
                        <a:schemeClr val="bg2"/>
                      </a:solidFill>
                      <a:latin typeface="Constantia" pitchFamily="18" charset="0"/>
                    </a:endParaRPr>
                  </a:p>
                </p:txBody>
              </p:sp>
              <p:sp>
                <p:nvSpPr>
                  <p:cNvPr id="2081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7344" y="3168"/>
                    <a:ext cx="2304" cy="864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 sz="1200" b="1">
                        <a:solidFill>
                          <a:schemeClr val="bg2"/>
                        </a:solidFill>
                        <a:latin typeface="Constantia" pitchFamily="18" charset="0"/>
                      </a:rPr>
                      <a:t>ANALISIS SUBJEK/KONSEP</a:t>
                    </a:r>
                    <a:endParaRPr lang="en-US">
                      <a:solidFill>
                        <a:schemeClr val="bg2"/>
                      </a:solidFill>
                      <a:latin typeface="Constantia" pitchFamily="18" charset="0"/>
                    </a:endParaRPr>
                  </a:p>
                </p:txBody>
              </p:sp>
              <p:sp>
                <p:nvSpPr>
                  <p:cNvPr id="2082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7344" y="4896"/>
                    <a:ext cx="2448" cy="72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400">
                      <a:latin typeface="Constantia" pitchFamily="18" charset="0"/>
                    </a:endParaRPr>
                  </a:p>
                  <a:p>
                    <a:pPr algn="ctr"/>
                    <a:r>
                      <a:rPr lang="en-US" sz="1200" b="1">
                        <a:solidFill>
                          <a:schemeClr val="bg2"/>
                        </a:solidFill>
                        <a:latin typeface="Constantia" pitchFamily="18" charset="0"/>
                      </a:rPr>
                      <a:t>PENERJEMAHAN</a:t>
                    </a:r>
                    <a:endParaRPr lang="en-US">
                      <a:solidFill>
                        <a:schemeClr val="bg2"/>
                      </a:solidFill>
                      <a:latin typeface="Constantia" pitchFamily="18" charset="0"/>
                    </a:endParaRPr>
                  </a:p>
                </p:txBody>
              </p:sp>
              <p:sp>
                <p:nvSpPr>
                  <p:cNvPr id="2083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600"/>
                    <a:ext cx="864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2084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5904" y="3600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2085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8352" y="4032"/>
                    <a:ext cx="0" cy="86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</p:grpSp>
            <p:sp>
              <p:nvSpPr>
                <p:cNvPr id="2073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2304" y="5184"/>
                  <a:ext cx="50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2074" name="Line 24"/>
                <p:cNvSpPr>
                  <a:spLocks noChangeShapeType="1"/>
                </p:cNvSpPr>
                <p:nvPr/>
              </p:nvSpPr>
              <p:spPr bwMode="auto">
                <a:xfrm>
                  <a:off x="2304" y="5184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graphicFrame>
              <p:nvGraphicFramePr>
                <p:cNvPr id="2051" name="Object 25"/>
                <p:cNvGraphicFramePr>
                  <a:graphicFrameLocks noChangeAspect="1"/>
                </p:cNvGraphicFramePr>
                <p:nvPr/>
              </p:nvGraphicFramePr>
              <p:xfrm>
                <a:off x="1872" y="10368"/>
                <a:ext cx="1296" cy="1149"/>
              </p:xfrm>
              <a:graphic>
                <a:graphicData uri="http://schemas.openxmlformats.org/presentationml/2006/ole">
                  <p:oleObj spid="_x0000_s2051" r:id="rId3" imgW="1428571" imgH="1266332" progId="">
                    <p:embed/>
                  </p:oleObj>
                </a:graphicData>
              </a:graphic>
            </p:graphicFrame>
            <p:sp>
              <p:nvSpPr>
                <p:cNvPr id="2075" name="Line 26"/>
                <p:cNvSpPr>
                  <a:spLocks noChangeShapeType="1"/>
                </p:cNvSpPr>
                <p:nvPr/>
              </p:nvSpPr>
              <p:spPr bwMode="auto">
                <a:xfrm>
                  <a:off x="2304" y="7488"/>
                  <a:ext cx="0" cy="259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2076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2880" y="7920"/>
                  <a:ext cx="1728" cy="21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2077" name="Line 28"/>
                <p:cNvSpPr>
                  <a:spLocks noChangeShapeType="1"/>
                </p:cNvSpPr>
                <p:nvPr/>
              </p:nvSpPr>
              <p:spPr bwMode="auto">
                <a:xfrm>
                  <a:off x="3168" y="6912"/>
                  <a:ext cx="14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2061" name="Line 29"/>
              <p:cNvSpPr>
                <a:spLocks noChangeShapeType="1"/>
              </p:cNvSpPr>
              <p:nvPr/>
            </p:nvSpPr>
            <p:spPr bwMode="auto">
              <a:xfrm flipH="1">
                <a:off x="7056" y="5616"/>
                <a:ext cx="1296" cy="11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62" name="Line 30"/>
              <p:cNvSpPr>
                <a:spLocks noChangeShapeType="1"/>
              </p:cNvSpPr>
              <p:nvPr/>
            </p:nvSpPr>
            <p:spPr bwMode="auto">
              <a:xfrm flipH="1" flipV="1">
                <a:off x="7056" y="7632"/>
                <a:ext cx="1584" cy="15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63" name="Line 31"/>
              <p:cNvSpPr>
                <a:spLocks noChangeShapeType="1"/>
              </p:cNvSpPr>
              <p:nvPr/>
            </p:nvSpPr>
            <p:spPr bwMode="auto">
              <a:xfrm>
                <a:off x="3168" y="11376"/>
                <a:ext cx="1440" cy="4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64" name="Line 32"/>
              <p:cNvSpPr>
                <a:spLocks noChangeShapeType="1"/>
              </p:cNvSpPr>
              <p:nvPr/>
            </p:nvSpPr>
            <p:spPr bwMode="auto">
              <a:xfrm>
                <a:off x="7056" y="11808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65" name="Line 33"/>
              <p:cNvSpPr>
                <a:spLocks noChangeShapeType="1"/>
              </p:cNvSpPr>
              <p:nvPr/>
            </p:nvSpPr>
            <p:spPr bwMode="auto">
              <a:xfrm flipV="1">
                <a:off x="8928" y="9936"/>
                <a:ext cx="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aphicFrame>
          <p:nvGraphicFramePr>
            <p:cNvPr id="2050" name="Object 34"/>
            <p:cNvGraphicFramePr>
              <a:graphicFrameLocks noChangeAspect="1"/>
            </p:cNvGraphicFramePr>
            <p:nvPr/>
          </p:nvGraphicFramePr>
          <p:xfrm>
            <a:off x="9648" y="6624"/>
            <a:ext cx="1515" cy="1155"/>
          </p:xfrm>
          <a:graphic>
            <a:graphicData uri="http://schemas.openxmlformats.org/presentationml/2006/ole">
              <p:oleObj spid="_x0000_s2050" r:id="rId4" imgW="961905" imgH="733333" progId="">
                <p:embed/>
              </p:oleObj>
            </a:graphicData>
          </a:graphic>
        </p:graphicFrame>
        <p:sp>
          <p:nvSpPr>
            <p:cNvPr id="2056" name="Rectangle 35"/>
            <p:cNvSpPr>
              <a:spLocks noChangeArrowheads="1"/>
            </p:cNvSpPr>
            <p:nvPr/>
          </p:nvSpPr>
          <p:spPr bwMode="auto">
            <a:xfrm>
              <a:off x="9072" y="7776"/>
              <a:ext cx="2304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solidFill>
                    <a:schemeClr val="bg2"/>
                  </a:solidFill>
                  <a:latin typeface="Constantia" pitchFamily="18" charset="0"/>
                </a:rPr>
                <a:t>BAHASA INDEKS</a:t>
              </a:r>
              <a:endParaRPr lang="en-US">
                <a:solidFill>
                  <a:schemeClr val="bg2"/>
                </a:solidFill>
                <a:latin typeface="Constantia" pitchFamily="18" charset="0"/>
              </a:endParaRPr>
            </a:p>
          </p:txBody>
        </p:sp>
        <p:sp>
          <p:nvSpPr>
            <p:cNvPr id="2057" name="Line 36"/>
            <p:cNvSpPr>
              <a:spLocks noChangeShapeType="1"/>
            </p:cNvSpPr>
            <p:nvPr/>
          </p:nvSpPr>
          <p:spPr bwMode="auto">
            <a:xfrm flipH="1">
              <a:off x="9504" y="7776"/>
              <a:ext cx="1008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58" name="Line 37"/>
            <p:cNvSpPr>
              <a:spLocks noChangeShapeType="1"/>
            </p:cNvSpPr>
            <p:nvPr/>
          </p:nvSpPr>
          <p:spPr bwMode="auto">
            <a:xfrm flipH="1" flipV="1">
              <a:off x="9360" y="5616"/>
              <a:ext cx="1152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215</Words>
  <Application>Microsoft Office PowerPoint</Application>
  <PresentationFormat>On-screen Show (4:3)</PresentationFormat>
  <Paragraphs>99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STBI pada Perpustakaan</vt:lpstr>
      <vt:lpstr>  </vt:lpstr>
      <vt:lpstr>PENGINDEKSAN (PEMBENTUKAN INDEKS, KATALOG, BIBLIOGRAFI)</vt:lpstr>
      <vt:lpstr>Slide 4</vt:lpstr>
      <vt:lpstr>SISTEM SIMPAN DAN TEMU BALIK INFORMASI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STBI pada Perpustakaan</dc:title>
  <dc:creator>USER</dc:creator>
  <cp:lastModifiedBy>Maya</cp:lastModifiedBy>
  <cp:revision>5</cp:revision>
  <dcterms:created xsi:type="dcterms:W3CDTF">2009-08-31T22:40:35Z</dcterms:created>
  <dcterms:modified xsi:type="dcterms:W3CDTF">2011-02-27T08:49:35Z</dcterms:modified>
</cp:coreProperties>
</file>